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aspx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276" r:id="rId4"/>
    <p:sldId id="353" r:id="rId5"/>
    <p:sldId id="389" r:id="rId6"/>
    <p:sldId id="354" r:id="rId7"/>
    <p:sldId id="394" r:id="rId8"/>
    <p:sldId id="436" r:id="rId9"/>
    <p:sldId id="396" r:id="rId10"/>
    <p:sldId id="443" r:id="rId11"/>
    <p:sldId id="444" r:id="rId12"/>
    <p:sldId id="445" r:id="rId13"/>
    <p:sldId id="446" r:id="rId14"/>
    <p:sldId id="397" r:id="rId15"/>
    <p:sldId id="398" r:id="rId16"/>
    <p:sldId id="399" r:id="rId17"/>
    <p:sldId id="400" r:id="rId18"/>
    <p:sldId id="431" r:id="rId19"/>
    <p:sldId id="403" r:id="rId20"/>
    <p:sldId id="404" r:id="rId21"/>
    <p:sldId id="437" r:id="rId22"/>
    <p:sldId id="449" r:id="rId23"/>
    <p:sldId id="454" r:id="rId24"/>
    <p:sldId id="450" r:id="rId25"/>
    <p:sldId id="452" r:id="rId26"/>
    <p:sldId id="451" r:id="rId27"/>
    <p:sldId id="447" r:id="rId28"/>
    <p:sldId id="405" r:id="rId29"/>
    <p:sldId id="439" r:id="rId30"/>
    <p:sldId id="407" r:id="rId31"/>
    <p:sldId id="430" r:id="rId32"/>
    <p:sldId id="410" r:id="rId33"/>
    <p:sldId id="435" r:id="rId34"/>
    <p:sldId id="412" r:id="rId35"/>
    <p:sldId id="413" r:id="rId36"/>
    <p:sldId id="414" r:id="rId37"/>
    <p:sldId id="415" r:id="rId38"/>
    <p:sldId id="416" r:id="rId39"/>
    <p:sldId id="432" r:id="rId40"/>
    <p:sldId id="433" r:id="rId41"/>
    <p:sldId id="419" r:id="rId42"/>
    <p:sldId id="453" r:id="rId43"/>
    <p:sldId id="421" r:id="rId44"/>
    <p:sldId id="422" r:id="rId45"/>
    <p:sldId id="424" r:id="rId46"/>
    <p:sldId id="425" r:id="rId47"/>
    <p:sldId id="427" r:id="rId48"/>
    <p:sldId id="426" r:id="rId49"/>
    <p:sldId id="349" r:id="rId50"/>
    <p:sldId id="440" r:id="rId51"/>
    <p:sldId id="351" r:id="rId52"/>
    <p:sldId id="352" r:id="rId53"/>
    <p:sldId id="448" r:id="rId54"/>
    <p:sldId id="393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8E19F"/>
    <a:srgbClr val="000000"/>
    <a:srgbClr val="ADA485"/>
    <a:srgbClr val="FF3399"/>
    <a:srgbClr val="F8DC9E"/>
    <a:srgbClr val="FBEED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4533" autoAdjust="0"/>
  </p:normalViewPr>
  <p:slideViewPr>
    <p:cSldViewPr>
      <p:cViewPr varScale="1">
        <p:scale>
          <a:sx n="87" d="100"/>
          <a:sy n="87" d="100"/>
        </p:scale>
        <p:origin x="13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2101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8282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0988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5199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6312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763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mpressivewebs.com/css-vertical-align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asp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CSS Layout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752600"/>
            <a:ext cx="81443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Arrangement and Positioning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HTML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18" y="3429001"/>
            <a:ext cx="7610635" cy="2638002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 and Padding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248184" y="111891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 the spacing around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between the border and the </a:t>
            </a:r>
            <a:r>
              <a:rPr lang="en-US" dirty="0" smtClean="0"/>
              <a:t>content</a:t>
            </a: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Numerical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Can be defined for each of the four sides </a:t>
            </a:r>
            <a:r>
              <a:rPr lang="en-US" dirty="0" smtClean="0"/>
              <a:t>separately: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Sometimes vertical margins of adjacent elements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adjacent paragraphs / parent-child elements / empty blocks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10px 20px;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and bottom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, left and right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1px 3px 5px 7px;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Same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padding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and Padding: Short Rules</a:t>
            </a:r>
          </a:p>
        </p:txBody>
      </p:sp>
    </p:spTree>
    <p:extLst>
      <p:ext uri="{BB962C8B-B14F-4D97-AF65-F5344CB8AC3E}">
        <p14:creationId xmlns:p14="http://schemas.microsoft.com/office/powerpoint/2010/main" val="27243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018" y="1089703"/>
            <a:ext cx="5928059" cy="3187813"/>
          </a:xfrm>
          <a:prstGeom prst="roundRect">
            <a:avLst>
              <a:gd name="adj" fmla="val 26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4620904"/>
            <a:ext cx="9577597" cy="94169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/>
              <a:t>Margin and Padding</a:t>
            </a:r>
            <a:endParaRPr lang="en-US" sz="5400" dirty="0" smtClean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689574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3566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Overflow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225" y="2427790"/>
            <a:ext cx="2286000" cy="16919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56" y="1600200"/>
            <a:ext cx="6376812" cy="33471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8" y="2286000"/>
            <a:ext cx="1975524" cy="197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behavior of element when content needs more space than the available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values: 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 – content spills out of the element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show </a:t>
            </a:r>
            <a:r>
              <a:rPr lang="en-US" dirty="0"/>
              <a:t>scrollbars if needed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scroll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always show scrollbars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any content that cannot fit is </a:t>
            </a:r>
            <a:r>
              <a:rPr lang="en-US" dirty="0" smtClean="0"/>
              <a:t>clipped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3999" y="4876800"/>
            <a:ext cx="8938472" cy="820600"/>
          </a:xfrm>
        </p:spPr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23999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58" y="1680480"/>
            <a:ext cx="9346354" cy="2832652"/>
          </a:xfrm>
          <a:prstGeom prst="roundRect">
            <a:avLst>
              <a:gd name="adj" fmla="val 96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447800"/>
            <a:ext cx="5585672" cy="3566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Controls </a:t>
            </a:r>
            <a:r>
              <a:rPr lang="en-US" dirty="0"/>
              <a:t>the display of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way it is rendered and if breaks should be placed before and after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/>
              <a:t>: no breaks are placed before and </a:t>
            </a:r>
            <a:r>
              <a:rPr lang="en-US" dirty="0" smtClean="0"/>
              <a:t>after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 is </a:t>
            </a:r>
            <a:r>
              <a:rPr lang="en-US" dirty="0" smtClean="0"/>
              <a:t>element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element's height and width depend on the size of the content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/>
              <a:t>:  breaks are placed before AND after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div&gt;</a:t>
            </a:r>
            <a:r>
              <a:rPr lang="en-US" dirty="0"/>
              <a:t> is a block </a:t>
            </a:r>
            <a:r>
              <a:rPr lang="en-US" dirty="0" smtClean="0"/>
              <a:t>element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may not depend on the size of the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No breaks are placed before and after (like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dirty="0"/>
              <a:t>can be applied (like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table-row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table-cell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elements are arranged in a table-like </a:t>
            </a:r>
            <a:r>
              <a:rPr lang="en-US" dirty="0" smtClean="0"/>
              <a:t>layout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element </a:t>
            </a:r>
            <a:r>
              <a:rPr lang="en-US" dirty="0"/>
              <a:t>is hidden and its dimensions are not used to calculate the surrounding elements </a:t>
            </a:r>
            <a:r>
              <a:rPr lang="en-US" dirty="0" smtClean="0"/>
              <a:t>rendering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Differs </a:t>
            </a:r>
            <a:r>
              <a:rPr lang="en-US" dirty="0"/>
              <a:t>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visibility: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sz="3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47" y="1243786"/>
            <a:ext cx="6440402" cy="3141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54677"/>
          </a:xfrm>
        </p:spPr>
        <p:txBody>
          <a:bodyPr>
            <a:normAutofit/>
          </a:bodyPr>
          <a:lstStyle/>
          <a:p>
            <a:r>
              <a:rPr lang="en-US" dirty="0" smtClean="0"/>
              <a:t>Width </a:t>
            </a:r>
            <a:r>
              <a:rPr lang="en-US" dirty="0"/>
              <a:t>and </a:t>
            </a:r>
            <a:r>
              <a:rPr lang="en-US" dirty="0" smtClean="0"/>
              <a:t>Height</a:t>
            </a:r>
            <a:endParaRPr lang="en-US" dirty="0"/>
          </a:p>
          <a:p>
            <a:r>
              <a:rPr lang="en-US" dirty="0"/>
              <a:t>Margins and Paddings</a:t>
            </a:r>
          </a:p>
          <a:p>
            <a:r>
              <a:rPr lang="en-US" dirty="0" smtClean="0"/>
              <a:t>Overflow (Scroll, Hidden)</a:t>
            </a:r>
            <a:endParaRPr lang="en-US" dirty="0"/>
          </a:p>
          <a:p>
            <a:r>
              <a:rPr lang="en-US" dirty="0" smtClean="0"/>
              <a:t>Display (Block, Inline-Block, …)</a:t>
            </a:r>
          </a:p>
          <a:p>
            <a:r>
              <a:rPr lang="en-US" dirty="0"/>
              <a:t>Visibility (Visible, Hidden)</a:t>
            </a:r>
          </a:p>
          <a:p>
            <a:r>
              <a:rPr lang="en-US" dirty="0" smtClean="0"/>
              <a:t>The Box Model</a:t>
            </a:r>
          </a:p>
          <a:p>
            <a:r>
              <a:rPr lang="en-US" dirty="0" smtClean="0"/>
              <a:t>Positioning (Absolute, Relative, Static)</a:t>
            </a:r>
          </a:p>
          <a:p>
            <a:r>
              <a:rPr lang="en-US" dirty="0" smtClean="0"/>
              <a:t>Floating Elements and Float Clearing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12420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920089"/>
            <a:ext cx="2204111" cy="220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The Magic of 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display:flex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03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 (Flexible layout) - </a:t>
            </a:r>
            <a:r>
              <a:rPr lang="en-US" dirty="0"/>
              <a:t>efficient way to lay out, align and distribute space among items in a </a:t>
            </a:r>
            <a:r>
              <a:rPr lang="en-US" dirty="0" smtClean="0"/>
              <a:t>container</a:t>
            </a:r>
            <a:endParaRPr lang="en-GB" dirty="0" smtClean="0"/>
          </a:p>
          <a:p>
            <a:pPr lvl="1"/>
            <a:r>
              <a:rPr lang="en-GB" dirty="0" smtClean="0"/>
              <a:t>Give</a:t>
            </a:r>
            <a:r>
              <a:rPr lang="en-US" dirty="0" smtClean="0"/>
              <a:t>s</a:t>
            </a:r>
            <a:r>
              <a:rPr lang="en-GB" dirty="0" smtClean="0"/>
              <a:t> the container ability to alter its items' width/height/order to best fill the available space </a:t>
            </a: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 axis </a:t>
            </a:r>
            <a:r>
              <a:rPr lang="en-GB" dirty="0" smtClean="0"/>
              <a:t>- </a:t>
            </a:r>
            <a:r>
              <a:rPr lang="en-GB" dirty="0"/>
              <a:t>primary axis along which flex items are laid </a:t>
            </a:r>
            <a:r>
              <a:rPr lang="en-GB" dirty="0" smtClean="0"/>
              <a:t>out</a:t>
            </a:r>
          </a:p>
          <a:p>
            <a:pPr lvl="1"/>
            <a:r>
              <a:rPr lang="en-GB" dirty="0" smtClean="0"/>
              <a:t>Horizontal or vertical - depends on flex-direction property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 size </a:t>
            </a:r>
            <a:r>
              <a:rPr lang="en-GB" dirty="0" smtClean="0"/>
              <a:t>- flex items' </a:t>
            </a:r>
            <a:r>
              <a:rPr lang="en-GB" dirty="0"/>
              <a:t>width or </a:t>
            </a:r>
            <a:r>
              <a:rPr lang="en-GB" dirty="0" smtClean="0"/>
              <a:t>height, </a:t>
            </a:r>
            <a:r>
              <a:rPr lang="en-GB" dirty="0"/>
              <a:t>whichever is in the main </a:t>
            </a:r>
            <a:r>
              <a:rPr lang="en-GB" dirty="0" smtClean="0"/>
              <a:t>dimension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main-start / main-end </a:t>
            </a:r>
            <a:r>
              <a:rPr lang="en-GB" dirty="0" smtClean="0"/>
              <a:t>- </a:t>
            </a:r>
            <a:r>
              <a:rPr lang="en-GB" dirty="0"/>
              <a:t>flex items are placed within the container starting from main-start and going to </a:t>
            </a:r>
            <a:r>
              <a:rPr lang="en-GB" dirty="0" smtClean="0"/>
              <a:t>main-end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Flexbox</a:t>
            </a:r>
            <a:r>
              <a:rPr lang="en-GB" dirty="0" smtClean="0"/>
              <a:t> Basics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4" y="4456829"/>
            <a:ext cx="5328920" cy="22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 axis </a:t>
            </a:r>
            <a:r>
              <a:rPr lang="en-GB" dirty="0"/>
              <a:t>- perpendicular to the main axis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 size </a:t>
            </a:r>
            <a:r>
              <a:rPr lang="en-GB" dirty="0"/>
              <a:t>- the width or height of a flex item, </a:t>
            </a:r>
            <a:r>
              <a:rPr lang="en-GB" dirty="0" smtClean="0"/>
              <a:t>whichever </a:t>
            </a:r>
            <a:r>
              <a:rPr lang="en-GB" dirty="0"/>
              <a:t>is in the cross dimension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cross-start / cross-end </a:t>
            </a:r>
            <a:r>
              <a:rPr lang="en-GB" dirty="0"/>
              <a:t>-  Flex lines are </a:t>
            </a:r>
            <a:r>
              <a:rPr lang="en-GB" dirty="0" smtClean="0"/>
              <a:t>filled </a:t>
            </a:r>
            <a:r>
              <a:rPr lang="en-GB" dirty="0"/>
              <a:t>with items and placed into the </a:t>
            </a:r>
            <a:r>
              <a:rPr lang="en-GB" dirty="0" smtClean="0"/>
              <a:t>container </a:t>
            </a:r>
            <a:r>
              <a:rPr lang="en-GB" dirty="0"/>
              <a:t>starting on the cross-start side </a:t>
            </a:r>
            <a:r>
              <a:rPr lang="en-GB" dirty="0" smtClean="0"/>
              <a:t>of </a:t>
            </a:r>
            <a:r>
              <a:rPr lang="en-GB" dirty="0"/>
              <a:t>the flex container and going toward the cross-end side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Flexbox</a:t>
            </a:r>
            <a:r>
              <a:rPr lang="en-GB" dirty="0" smtClean="0"/>
              <a:t> Basics (2)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39" y="4034009"/>
            <a:ext cx="6336169" cy="26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GB" b="1" dirty="0" smtClean="0"/>
              <a:t>: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 flex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- </a:t>
            </a:r>
            <a:r>
              <a:rPr lang="en-GB" dirty="0"/>
              <a:t>defines a flex container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flex-direction</a:t>
            </a:r>
            <a:r>
              <a:rPr lang="en-GB" dirty="0" smtClean="0"/>
              <a:t> - </a:t>
            </a:r>
            <a:r>
              <a:rPr lang="en-US" dirty="0" smtClean="0"/>
              <a:t>primarily </a:t>
            </a:r>
            <a:r>
              <a:rPr lang="en-US" dirty="0"/>
              <a:t>laying out either in horizontal rows or vertical </a:t>
            </a:r>
            <a:r>
              <a:rPr lang="en-US" dirty="0" smtClean="0"/>
              <a:t>columns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dirty="0"/>
              <a:t>: left to right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/>
              <a:t>) </a:t>
            </a:r>
            <a:r>
              <a:rPr lang="en-US" dirty="0"/>
              <a:t>right to left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row-reverse</a:t>
            </a:r>
            <a:r>
              <a:rPr lang="en-US" dirty="0"/>
              <a:t>: right to left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/>
              <a:t>) </a:t>
            </a:r>
            <a:r>
              <a:rPr lang="en-US" dirty="0"/>
              <a:t> left to right 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/>
              <a:t>: same as row, but top to bottom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column-reverse</a:t>
            </a:r>
            <a:r>
              <a:rPr lang="en-US" dirty="0"/>
              <a:t>: same as row-reverse but bottom to </a:t>
            </a:r>
            <a:r>
              <a:rPr lang="en-US" dirty="0" smtClean="0"/>
              <a:t>top</a:t>
            </a:r>
            <a:endParaRPr lang="en-GB" dirty="0" smtClean="0"/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flex-wrap</a:t>
            </a:r>
            <a:r>
              <a:rPr lang="en-GB" dirty="0" smtClean="0"/>
              <a:t> - </a:t>
            </a:r>
            <a:r>
              <a:rPr lang="en-US" dirty="0"/>
              <a:t>wrap as needed with this </a:t>
            </a:r>
            <a:r>
              <a:rPr lang="en-US" dirty="0" smtClean="0"/>
              <a:t>property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Nowrap</a:t>
            </a:r>
            <a:r>
              <a:rPr lang="en-US" dirty="0"/>
              <a:t>: single-line 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 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dirty="0"/>
              <a:t>: multi-line 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Wrap-reverse</a:t>
            </a:r>
            <a:r>
              <a:rPr lang="en-US" dirty="0"/>
              <a:t>: multi-line / 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 smtClean="0"/>
              <a:t>)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flex-flow</a:t>
            </a:r>
            <a:r>
              <a:rPr lang="en-GB" dirty="0" smtClean="0"/>
              <a:t> - </a:t>
            </a:r>
            <a:r>
              <a:rPr lang="en-US" dirty="0"/>
              <a:t>shorthand </a:t>
            </a:r>
            <a:r>
              <a:rPr lang="en-US" dirty="0" smtClean="0"/>
              <a:t>for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/>
              <a:t>) &amp;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/>
              <a:t>) </a:t>
            </a:r>
            <a:r>
              <a:rPr lang="en-US" dirty="0" smtClean="0"/>
              <a:t>properties</a:t>
            </a: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- container properties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8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justify-content</a:t>
            </a:r>
            <a:r>
              <a:rPr lang="en-GB" dirty="0" smtClean="0"/>
              <a:t> –  </a:t>
            </a:r>
            <a:r>
              <a:rPr lang="en-GB" dirty="0"/>
              <a:t>alignment along the main axis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align-content</a:t>
            </a:r>
            <a:r>
              <a:rPr lang="en-GB" dirty="0" smtClean="0"/>
              <a:t> – alignment along the cross axis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justify-content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align-content </a:t>
            </a:r>
            <a:r>
              <a:rPr lang="en-GB" dirty="0" smtClean="0"/>
              <a:t>property</a:t>
            </a:r>
            <a:r>
              <a:rPr lang="en-GB" b="1" dirty="0" smtClean="0"/>
              <a:t>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sz="3400" dirty="0"/>
              <a:t>: lines packed to the start of the container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sz="3400" dirty="0"/>
              <a:t>: lines packed to the end of the container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sz="3400" dirty="0"/>
              <a:t>: lines packed to the center of the container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space-between</a:t>
            </a:r>
            <a:r>
              <a:rPr lang="en-US" sz="3400" dirty="0"/>
              <a:t>: first-to the start &amp; last-to the end of the section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space-around</a:t>
            </a:r>
            <a:r>
              <a:rPr lang="en-US" sz="3400" dirty="0"/>
              <a:t>: equal space between </a:t>
            </a:r>
            <a:r>
              <a:rPr lang="en-US" sz="3400" dirty="0" smtClean="0"/>
              <a:t>them</a:t>
            </a:r>
            <a:endParaRPr lang="en-GB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align-items</a:t>
            </a:r>
            <a:r>
              <a:rPr lang="en-GB" dirty="0" smtClean="0"/>
              <a:t> – how flex items are laid along the cross axis on the current line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- container properties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3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- </a:t>
            </a:r>
            <a:r>
              <a:rPr lang="en-GB" dirty="0"/>
              <a:t>order in which </a:t>
            </a:r>
            <a:r>
              <a:rPr lang="en-GB" dirty="0" smtClean="0"/>
              <a:t>flex items appear </a:t>
            </a:r>
            <a:r>
              <a:rPr lang="en-GB" dirty="0"/>
              <a:t>in the flex </a:t>
            </a:r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&lt;number&gt; //</a:t>
            </a:r>
            <a:r>
              <a:rPr lang="en-GB" i="1" dirty="0" smtClean="0"/>
              <a:t> default 0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flex-grow</a:t>
            </a:r>
            <a:r>
              <a:rPr lang="en-GB" dirty="0" smtClean="0"/>
              <a:t> - </a:t>
            </a:r>
            <a:r>
              <a:rPr lang="en-GB" dirty="0"/>
              <a:t>defines the ability </a:t>
            </a:r>
            <a:r>
              <a:rPr lang="en-GB" dirty="0" smtClean="0"/>
              <a:t>of </a:t>
            </a:r>
            <a:r>
              <a:rPr lang="en-GB" dirty="0"/>
              <a:t>a flex item to grow if </a:t>
            </a:r>
            <a:r>
              <a:rPr lang="en-GB" dirty="0" smtClean="0"/>
              <a:t>necessary</a:t>
            </a:r>
          </a:p>
          <a:p>
            <a:pPr lvl="1"/>
            <a:r>
              <a:rPr lang="en-GB" dirty="0"/>
              <a:t>&lt;number&gt; </a:t>
            </a:r>
            <a:r>
              <a:rPr lang="en-GB" dirty="0" smtClean="0"/>
              <a:t>// </a:t>
            </a:r>
            <a:r>
              <a:rPr lang="en-GB" i="1" dirty="0" smtClean="0"/>
              <a:t>default 0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flex-shrink</a:t>
            </a:r>
            <a:r>
              <a:rPr lang="en-GB" dirty="0" smtClean="0"/>
              <a:t> - defines the ability of a flex item to shrink if necessary</a:t>
            </a:r>
          </a:p>
          <a:p>
            <a:pPr lvl="1"/>
            <a:r>
              <a:rPr lang="en-GB" dirty="0" smtClean="0"/>
              <a:t>&lt;number&gt; // </a:t>
            </a:r>
            <a:r>
              <a:rPr lang="en-GB" i="1" dirty="0" smtClean="0"/>
              <a:t>default 1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flex-basis</a:t>
            </a:r>
            <a:r>
              <a:rPr lang="en-GB" dirty="0" smtClean="0"/>
              <a:t> - </a:t>
            </a:r>
            <a:r>
              <a:rPr lang="en-GB" dirty="0"/>
              <a:t>defines the default size of an element before the remaining space is </a:t>
            </a:r>
            <a:r>
              <a:rPr lang="en-GB" dirty="0" smtClean="0"/>
              <a:t>distributed</a:t>
            </a:r>
          </a:p>
          <a:p>
            <a:pPr lvl="1"/>
            <a:r>
              <a:rPr lang="en-GB" dirty="0" smtClean="0"/>
              <a:t>&lt;length&gt; // </a:t>
            </a:r>
            <a:r>
              <a:rPr lang="en-GB" i="1" dirty="0" smtClean="0"/>
              <a:t>default auto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– shorthand for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flex-grow</a:t>
            </a:r>
            <a:r>
              <a:rPr lang="en-GB" dirty="0" smtClean="0"/>
              <a:t>) &amp;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flex-shrink</a:t>
            </a:r>
            <a:r>
              <a:rPr lang="en-GB" dirty="0" smtClean="0"/>
              <a:t>) &amp; (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flex-basis</a:t>
            </a:r>
            <a:r>
              <a:rPr lang="en-GB" dirty="0" smtClean="0"/>
              <a:t>)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align-self</a:t>
            </a:r>
            <a:r>
              <a:rPr lang="en-GB" dirty="0" smtClean="0"/>
              <a:t> – default alignment to be overridden for individual flex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Flex – item properties</a:t>
            </a:r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35" tIns="0" rIns="2539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default alignment (or the one specified by 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align-items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) to be overridden for individual flex items.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23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74" y="1066800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Visibility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08" y="2133600"/>
            <a:ext cx="6272004" cy="38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Determines </a:t>
            </a:r>
            <a:r>
              <a:rPr lang="en-US" dirty="0"/>
              <a:t>whether the element is </a:t>
            </a:r>
            <a:r>
              <a:rPr lang="en-US" dirty="0" smtClean="0"/>
              <a:t>visible</a:t>
            </a:r>
          </a:p>
          <a:p>
            <a:r>
              <a:rPr lang="en-US" dirty="0" smtClean="0"/>
              <a:t>Visibility values: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endParaRPr lang="en-US" b="1" dirty="0"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</a:t>
            </a:r>
            <a:r>
              <a:rPr lang="en-US" dirty="0"/>
              <a:t>element is rendered </a:t>
            </a:r>
            <a:r>
              <a:rPr lang="en-US" dirty="0" smtClean="0"/>
              <a:t>normally</a:t>
            </a:r>
            <a:endParaRPr lang="en-US" b="1" dirty="0" smtClean="0"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</a:t>
            </a:r>
            <a:r>
              <a:rPr lang="en-US" dirty="0"/>
              <a:t>element is not rendered, but still occupies place on the page (similar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collapse</a:t>
            </a:r>
          </a:p>
          <a:p>
            <a:pPr lvl="2"/>
            <a:r>
              <a:rPr lang="en-GB" dirty="0" smtClean="0"/>
              <a:t>hides </a:t>
            </a:r>
            <a:r>
              <a:rPr lang="en-GB" dirty="0"/>
              <a:t>rows or columns of a table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958052"/>
            <a:ext cx="5691928" cy="353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484600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Visibility</a:t>
            </a:r>
            <a:endParaRPr lang="en-US" dirty="0">
              <a:latin typeface="+mn-lt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idx="1"/>
          </p:nvPr>
        </p:nvSpPr>
        <p:spPr>
          <a:xfrm>
            <a:off x="1449540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990600"/>
            <a:ext cx="3807776" cy="4191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776464" y="5638800"/>
            <a:ext cx="8938472" cy="820600"/>
          </a:xfrm>
        </p:spPr>
        <p:txBody>
          <a:bodyPr/>
          <a:lstStyle/>
          <a:p>
            <a:r>
              <a:rPr lang="en-US" dirty="0" smtClean="0"/>
              <a:t>Width and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1" y="883920"/>
            <a:ext cx="7086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33600"/>
            <a:ext cx="5029038" cy="396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dirty="0"/>
              <a:t>When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quirks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mode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pages with no </a:t>
            </a:r>
            <a:r>
              <a:rPr lang="en-US" sz="3200" dirty="0" smtClean="0"/>
              <a:t>DOCTYPE</a:t>
            </a:r>
            <a:br>
              <a:rPr lang="en-US" sz="3200" dirty="0" smtClean="0"/>
            </a:br>
            <a:r>
              <a:rPr lang="en-US" sz="3200" dirty="0" smtClean="0"/>
              <a:t>or </a:t>
            </a:r>
            <a:r>
              <a:rPr lang="en-US" sz="3200" dirty="0"/>
              <a:t>with a HTML 4 Transitional DOCTYPE</a:t>
            </a:r>
            <a:r>
              <a:rPr lang="en-US" sz="3200" dirty="0" smtClean="0"/>
              <a:t>)</a:t>
            </a:r>
          </a:p>
          <a:p>
            <a:pPr marL="609494" lvl="2" indent="-304747">
              <a:lnSpc>
                <a:spcPct val="90000"/>
              </a:lnSpc>
              <a:spcBef>
                <a:spcPct val="20000"/>
              </a:spcBef>
              <a:buClr>
                <a:srgbClr val="F2B254"/>
              </a:buClr>
              <a:buSzPct val="100000"/>
              <a:defRPr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Explorer violates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box model!</a:t>
            </a:r>
            <a:endParaRPr lang="bg-BG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IE Quirks Mode</a:t>
            </a: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37" y="1401438"/>
            <a:ext cx="3571748" cy="484696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429000"/>
            <a:ext cx="4577464" cy="291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779600"/>
            <a:ext cx="8938472" cy="82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69" y="1949996"/>
            <a:ext cx="6557084" cy="4298404"/>
          </a:xfrm>
          <a:prstGeom prst="roundRect">
            <a:avLst>
              <a:gd name="adj" fmla="val 210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0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CSS3 </a:t>
            </a:r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Determine whether you want an element to render it's borders and padding within its specified width, or outside of it.</a:t>
            </a:r>
          </a:p>
          <a:p>
            <a:r>
              <a:rPr lang="en-US" dirty="0"/>
              <a:t>Possible values: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content-box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width: 288 pixels + 10 pixels padding and 1 pixel border on each side = 300 pixels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border-box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borders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</a:t>
            </a:r>
            <a:r>
              <a:rPr lang="en-US" dirty="0" smtClean="0"/>
              <a:t>Box-Sizing (</a:t>
            </a:r>
            <a:r>
              <a:rPr lang="en-US" dirty="0"/>
              <a:t>Example)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999222"/>
            <a:ext cx="11804822" cy="5570355"/>
          </a:xfrm>
        </p:spPr>
        <p:txBody>
          <a:bodyPr/>
          <a:lstStyle/>
          <a:p>
            <a:r>
              <a:rPr lang="en-US" dirty="0"/>
              <a:t>Example: Box with </a:t>
            </a:r>
            <a:r>
              <a:rPr lang="en-US" dirty="0" smtClean="0"/>
              <a:t>a total </a:t>
            </a:r>
            <a:r>
              <a:rPr lang="en-US" dirty="0"/>
              <a:t>width of </a:t>
            </a:r>
            <a:r>
              <a:rPr lang="en-US" dirty="0" smtClean="0"/>
              <a:t>300px </a:t>
            </a:r>
            <a:r>
              <a:rPr lang="en-US" dirty="0"/>
              <a:t>(including paddings and borders)</a:t>
            </a:r>
          </a:p>
          <a:p>
            <a:endParaRPr lang="bg-BG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84212" y="2362200"/>
            <a:ext cx="5562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BEEC9"/>
                </a:solidFill>
                <a:effectLst/>
              </a:rPr>
              <a:t>width</a:t>
            </a:r>
            <a:r>
              <a:rPr lang="en-US" sz="2400" dirty="0">
                <a:solidFill>
                  <a:srgbClr val="FBEEC9"/>
                </a:solidFill>
                <a:effectLst/>
              </a:rPr>
              <a:t>: 300px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rgbClr val="FBEEC9"/>
                </a:solidFill>
                <a:effectLst/>
              </a:rPr>
              <a:t>border: 1px solid 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black;</a:t>
            </a:r>
          </a:p>
          <a:p>
            <a:r>
              <a:rPr lang="en-US" sz="2400" dirty="0">
                <a:solidFill>
                  <a:srgbClr val="FBEEC9"/>
                </a:solidFill>
                <a:effectLst/>
              </a:rPr>
              <a:t>padding: </a:t>
            </a:r>
            <a:r>
              <a:rPr lang="en-US" sz="2400" dirty="0" smtClean="0">
                <a:solidFill>
                  <a:srgbClr val="FBEEC9"/>
                </a:solidFill>
                <a:effectLst/>
              </a:rPr>
              <a:t>5px;</a:t>
            </a:r>
          </a:p>
          <a:p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>
                <a:solidFill>
                  <a:srgbClr val="FBEEC9"/>
                </a:solidFill>
              </a:rPr>
              <a:t>Firefox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>
                <a:solidFill>
                  <a:srgbClr val="FBEEC9"/>
                </a:solidFill>
              </a:rPr>
              <a:t>-moz-box-sizing</a:t>
            </a:r>
            <a:r>
              <a:rPr lang="en-US" sz="2400" dirty="0" smtClean="0">
                <a:solidFill>
                  <a:srgbClr val="FBEEC9"/>
                </a:solidFill>
              </a:rPr>
              <a:t>: border-box</a:t>
            </a:r>
            <a:r>
              <a:rPr lang="en-US" sz="2400" dirty="0">
                <a:solidFill>
                  <a:srgbClr val="FBEEC9"/>
                </a:solidFill>
              </a:rPr>
              <a:t>;</a:t>
            </a:r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 err="1">
                <a:solidFill>
                  <a:srgbClr val="FBEEC9"/>
                </a:solidFill>
              </a:rPr>
              <a:t>WebKit</a:t>
            </a:r>
            <a:r>
              <a:rPr lang="en-US" sz="2400" dirty="0">
                <a:solidFill>
                  <a:srgbClr val="FBEEC9"/>
                </a:solidFill>
              </a:rPr>
              <a:t>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 smtClean="0">
                <a:solidFill>
                  <a:srgbClr val="FBEEC9"/>
                </a:solidFill>
              </a:rPr>
              <a:t>-</a:t>
            </a:r>
            <a:r>
              <a:rPr lang="en-US" sz="2400" dirty="0">
                <a:solidFill>
                  <a:srgbClr val="FBEEC9"/>
                </a:solidFill>
              </a:rPr>
              <a:t>webkit-box-sizing: border-box;</a:t>
            </a:r>
            <a:endParaRPr lang="en-US" sz="2400" dirty="0" smtClean="0">
              <a:solidFill>
                <a:srgbClr val="FBEEC9"/>
              </a:solidFill>
            </a:endParaRPr>
          </a:p>
          <a:p>
            <a:r>
              <a:rPr lang="en-US" sz="2400" dirty="0" smtClean="0">
                <a:solidFill>
                  <a:srgbClr val="FBEEC9"/>
                </a:solidFill>
              </a:rPr>
              <a:t>/* </a:t>
            </a:r>
            <a:r>
              <a:rPr lang="en-US" sz="2400" dirty="0">
                <a:solidFill>
                  <a:srgbClr val="FBEEC9"/>
                </a:solidFill>
              </a:rPr>
              <a:t>Opera 9.5+, Google Chrome </a:t>
            </a:r>
            <a:r>
              <a:rPr lang="en-US" sz="2400" dirty="0" smtClean="0">
                <a:solidFill>
                  <a:srgbClr val="FBEEC9"/>
                </a:solidFill>
              </a:rPr>
              <a:t>*/</a:t>
            </a:r>
          </a:p>
          <a:p>
            <a:r>
              <a:rPr lang="en-US" sz="2400" dirty="0" smtClean="0">
                <a:solidFill>
                  <a:srgbClr val="FBEEC9"/>
                </a:solidFill>
              </a:rPr>
              <a:t>box-sizing</a:t>
            </a:r>
            <a:r>
              <a:rPr lang="en-US" sz="2400" dirty="0">
                <a:solidFill>
                  <a:srgbClr val="FBEEC9"/>
                </a:solidFill>
              </a:rPr>
              <a:t>: border-box;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209" y="2795052"/>
            <a:ext cx="4910723" cy="2919948"/>
          </a:xfrm>
          <a:prstGeom prst="roundRect">
            <a:avLst>
              <a:gd name="adj" fmla="val 13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828060"/>
            <a:ext cx="4616174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13012" y="4876800"/>
            <a:ext cx="7086600" cy="8382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norm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Box Model</a:t>
            </a:r>
            <a:endParaRPr lang="bg-BG" dirty="0" smtClean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587076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22812" y="609600"/>
            <a:ext cx="3300623" cy="820600"/>
          </a:xfrm>
        </p:spPr>
        <p:txBody>
          <a:bodyPr/>
          <a:lstStyle/>
          <a:p>
            <a:r>
              <a:rPr lang="en-US" dirty="0"/>
              <a:t>Positioning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1" y="1981200"/>
            <a:ext cx="8620463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(default)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same as  absolute, but ignores page scrolling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Fixed and absolutely positioned elements do not influence the page normal flow and usually stay on top of other elements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Their position and size is ignored when calculating the size of parent element or position of surrounding elements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Overlaid according to their z-index</a:t>
            </a:r>
          </a:p>
          <a:p>
            <a:pPr marL="761947" indent="-457200">
              <a:lnSpc>
                <a:spcPct val="100000"/>
              </a:lnSpc>
              <a:defRPr/>
            </a:pPr>
            <a:r>
              <a:rPr lang="en-US" dirty="0"/>
              <a:t>Inline fixed or absolutely positioned elements can apply height like block-level elements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top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bottom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right</a:t>
            </a:r>
            <a:r>
              <a:rPr lang="en-US" dirty="0">
                <a:latin typeface="+mj-lt"/>
              </a:rPr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z-index</a:t>
            </a:r>
            <a:r>
              <a:rPr lang="en-US" dirty="0">
                <a:latin typeface="+mj-lt"/>
              </a:rPr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j-lt"/>
              </a:rPr>
              <a:t>Understanding stacking context</a:t>
            </a:r>
            <a:endParaRPr lang="bg-BG" dirty="0">
              <a:latin typeface="+mj-lt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2812" y="3913438"/>
            <a:ext cx="3860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positioned element creates a stacking context</a:t>
            </a:r>
            <a:r>
              <a:rPr lang="bg-BG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Elements in different stacking contexts are overlapped according to the stacking order of their containers</a:t>
            </a:r>
            <a:r>
              <a:rPr lang="bg-BG" sz="2000" dirty="0" smtClean="0"/>
              <a:t>. </a:t>
            </a:r>
            <a:r>
              <a:rPr lang="en-US" sz="2000" dirty="0" smtClean="0"/>
              <a:t>For example, there is no way for #A1 and #A2 (children of #A) to be placed over #B without increasing the z-index of #A.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3059430"/>
            <a:ext cx="3187299" cy="3493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" y="3879203"/>
            <a:ext cx="3399856" cy="254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4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Width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defines </a:t>
            </a:r>
            <a:r>
              <a:rPr lang="en-US" dirty="0" smtClean="0"/>
              <a:t>a value </a:t>
            </a:r>
            <a:r>
              <a:rPr lang="en-US" dirty="0"/>
              <a:t>for the </a:t>
            </a:r>
            <a:r>
              <a:rPr lang="en-US" dirty="0" smtClean="0"/>
              <a:t>width </a:t>
            </a:r>
            <a:r>
              <a:rPr lang="en-US" dirty="0"/>
              <a:t>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applies only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elements</a:t>
            </a:r>
          </a:p>
          <a:p>
            <a:pPr lvl="1">
              <a:defRPr/>
            </a:pPr>
            <a:r>
              <a:rPr lang="en-US" dirty="0"/>
              <a:t>Their with is 100% by </a:t>
            </a:r>
            <a:r>
              <a:rPr lang="en-US" dirty="0" smtClean="0"/>
              <a:t>default (the width of their parent)</a:t>
            </a:r>
            <a:endParaRPr lang="en-US" dirty="0"/>
          </a:p>
          <a:p>
            <a:pPr lvl="1">
              <a:defRPr/>
            </a:pPr>
            <a:r>
              <a:rPr lang="en-US" dirty="0"/>
              <a:t>The width of inline elements is </a:t>
            </a:r>
            <a:r>
              <a:rPr lang="en-US" dirty="0" smtClean="0"/>
              <a:t>the </a:t>
            </a:r>
            <a:r>
              <a:rPr lang="en-US" dirty="0"/>
              <a:t>width of their </a:t>
            </a:r>
            <a:r>
              <a:rPr lang="en-US" dirty="0" smtClean="0"/>
              <a:t>content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minimal width</a:t>
            </a:r>
          </a:p>
          <a:p>
            <a:pPr lvl="1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maximal width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74" y="914400"/>
            <a:ext cx="4184897" cy="36576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0412" y="4876800"/>
            <a:ext cx="3300623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Positioning</a:t>
            </a:r>
            <a:endParaRPr lang="bg-BG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842276" y="56974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85000" lnSpcReduction="20000"/>
          </a:bodyPr>
          <a:lstStyle/>
          <a:p>
            <a:pPr fontAlgn="base">
              <a:defRPr/>
            </a:pP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What it 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actually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does?</a:t>
            </a:r>
          </a:p>
          <a:p>
            <a:pPr lvl="1" fontAlgn="base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vertical-align</a:t>
            </a:r>
            <a:r>
              <a:rPr lang="en-US" dirty="0" smtClean="0"/>
              <a:t> only </a:t>
            </a:r>
            <a:r>
              <a:rPr lang="en-US" dirty="0"/>
              <a:t>applies to inline or inline-block elements</a:t>
            </a:r>
          </a:p>
          <a:p>
            <a:pPr lvl="1" fontAlgn="base"/>
            <a:r>
              <a:rPr lang="en-US" dirty="0" smtClean="0"/>
              <a:t>Affects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alignment of the element itself</a:t>
            </a:r>
            <a:r>
              <a:rPr lang="en-US" dirty="0"/>
              <a:t>, not its </a:t>
            </a:r>
            <a:r>
              <a:rPr lang="en-US" dirty="0" smtClean="0"/>
              <a:t>contents</a:t>
            </a:r>
            <a:endParaRPr lang="en-US" dirty="0"/>
          </a:p>
          <a:p>
            <a:pPr lvl="1" fontAlgn="base"/>
            <a:r>
              <a:rPr lang="en-US" dirty="0" smtClean="0"/>
              <a:t>For </a:t>
            </a:r>
            <a:r>
              <a:rPr lang="en-US" dirty="0"/>
              <a:t>table </a:t>
            </a:r>
            <a:r>
              <a:rPr lang="en-US" dirty="0" smtClean="0"/>
              <a:t>cells, </a:t>
            </a:r>
            <a:r>
              <a:rPr lang="en-US" dirty="0"/>
              <a:t>the alignment affects the cell contents, not the </a:t>
            </a:r>
            <a:r>
              <a:rPr lang="en-US" dirty="0" smtClean="0"/>
              <a:t>cell</a:t>
            </a:r>
          </a:p>
          <a:p>
            <a:pPr lvl="1" fontAlgn="base"/>
            <a:r>
              <a:rPr lang="en-US" dirty="0"/>
              <a:t>Sets the vertical-alignment of an inline element, according to the line </a:t>
            </a:r>
            <a:r>
              <a:rPr lang="en-US" dirty="0" smtClean="0"/>
              <a:t>height</a:t>
            </a:r>
          </a:p>
          <a:p>
            <a:pPr fontAlgn="base"/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What it does NOT do?</a:t>
            </a:r>
          </a:p>
          <a:p>
            <a:pPr lvl="1" fontAlgn="base"/>
            <a:r>
              <a:rPr lang="en-US" dirty="0" smtClean="0"/>
              <a:t>All the elements inside the vertically aligned element change their vertical position</a:t>
            </a:r>
          </a:p>
          <a:p>
            <a:pPr marL="304747" lvl="1" indent="-304747" fontAlgn="base">
              <a:buClr>
                <a:srgbClr val="F2B254"/>
              </a:buClr>
              <a:buSzPct val="100000"/>
            </a:pPr>
            <a:r>
              <a:rPr lang="en-US" dirty="0"/>
              <a:t>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bottom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text-bottom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 smtClean="0"/>
              <a:t>numeric</a:t>
            </a:r>
            <a:endParaRPr lang="en-US" dirty="0">
              <a:hlinkClick r:id="rId2"/>
            </a:endParaRPr>
          </a:p>
          <a:p>
            <a:pPr fontAlgn="base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://www.impressivewebs.com/css-vertical-align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Vertical Align</a:t>
            </a:r>
            <a:endParaRPr lang="bg-BG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/>
          <a:stretch/>
        </p:blipFill>
        <p:spPr bwMode="auto">
          <a:xfrm rot="20610939">
            <a:off x="8699740" y="4921003"/>
            <a:ext cx="2948123" cy="1364203"/>
          </a:xfrm>
          <a:prstGeom prst="roundRect">
            <a:avLst>
              <a:gd name="adj" fmla="val 10010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13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" y="947975"/>
            <a:ext cx="6664119" cy="3369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2" descr="http://24ways.org/examples/zs-not-dead-baby-zs-not-dead/24-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26268"/>
            <a:ext cx="3469962" cy="3114676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436812" y="5029200"/>
            <a:ext cx="7132517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Alignment and Z-Index</a:t>
            </a:r>
            <a:endParaRPr lang="bg-BG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533835" y="58498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875212" y="762000"/>
            <a:ext cx="2667000" cy="8382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Floating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59317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places the element on the right and following content on the left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floated elements should come before the content that will wrap around them in the code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margins of floated elements do not collapse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floated inline elements can apply height</a:t>
            </a:r>
            <a:endParaRPr lang="bg-BG" dirty="0"/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57693"/>
              </p:ext>
            </p:extLst>
          </p:nvPr>
        </p:nvGraphicFramePr>
        <p:xfrm>
          <a:off x="1903412" y="1295400"/>
          <a:ext cx="815640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2" y="1295400"/>
                        <a:ext cx="8156402" cy="4953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Floated Elements are Positioned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+mj-lt"/>
              </a:rPr>
              <a:t>Sets </a:t>
            </a:r>
            <a:r>
              <a:rPr lang="en-US" dirty="0">
                <a:latin typeface="+mj-lt"/>
              </a:rPr>
              <a:t>the sides of the element where other floating elements are NOT allowed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Used to "drop" elements below floated ones or expand a container, which contains only floated children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Possible 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Clearing floats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Clear using pseudo-class 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Additional element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) </a:t>
            </a:r>
            <a:r>
              <a:rPr lang="en-US" dirty="0" smtClean="0">
                <a:latin typeface="+mj-lt"/>
              </a:rPr>
              <a:t>with </a:t>
            </a:r>
            <a:r>
              <a:rPr lang="en-US" dirty="0">
                <a:latin typeface="+mj-lt"/>
              </a:rPr>
              <a:t>a clear style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Deprecated </a:t>
            </a:r>
            <a:r>
              <a:rPr lang="en-US" dirty="0" smtClean="0">
                <a:latin typeface="+mj-lt"/>
              </a:rPr>
              <a:t>– semantically </a:t>
            </a:r>
            <a:r>
              <a:rPr lang="en-US" dirty="0">
                <a:latin typeface="+mj-lt"/>
              </a:rPr>
              <a:t>unused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:after { content: ""; display: block; clear: both; height: 0; }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Triggering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zoom: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70212" y="3810000"/>
            <a:ext cx="7696200" cy="2539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.clearfix {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zoom:1;}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C9"/>
                </a:solidFill>
                <a:effectLst/>
              </a:rPr>
              <a:t>.clearfix:after {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content: "";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display: block;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clear: both; </a:t>
            </a:r>
          </a:p>
          <a:p>
            <a:r>
              <a:rPr lang="en-US" sz="2200" noProof="1" smtClean="0">
                <a:solidFill>
                  <a:srgbClr val="FBEEC9"/>
                </a:solidFill>
                <a:effectLst/>
              </a:rPr>
              <a:t>   height: 0; }</a:t>
            </a:r>
            <a:endParaRPr lang="en-US" sz="2200" noProof="1">
              <a:solidFill>
                <a:srgbClr val="FBEE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32" y="1371601"/>
            <a:ext cx="4217908" cy="3130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Width </a:t>
            </a:r>
            <a:r>
              <a:rPr lang="en-US" sz="3000" dirty="0"/>
              <a:t>and </a:t>
            </a:r>
            <a:r>
              <a:rPr lang="en-US" sz="3000" dirty="0" smtClean="0"/>
              <a:t>Height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max/min</a:t>
            </a:r>
            <a:r>
              <a:rPr lang="en-US" sz="3000" dirty="0" smtClean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width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height</a:t>
            </a:r>
            <a:r>
              <a:rPr lang="en-US" sz="3000" dirty="0"/>
              <a:t> in numerical </a:t>
            </a:r>
            <a:r>
              <a:rPr lang="en-US" sz="3000" dirty="0" smtClean="0"/>
              <a:t>values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Margin and Padding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Overflow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visible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auto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scroll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Display -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inline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inline-block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table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err="1" smtClean="0">
                <a:cs typeface="Consolas" panose="020B0609020204030204" pitchFamily="49" charset="0"/>
              </a:rPr>
              <a:t>Flexbox</a:t>
            </a:r>
            <a:r>
              <a:rPr lang="en-US" sz="3000" dirty="0" smtClean="0">
                <a:cs typeface="Consolas" panose="020B0609020204030204" pitchFamily="49" charset="0"/>
              </a:rPr>
              <a:t> – </a:t>
            </a:r>
            <a:r>
              <a:rPr lang="en-US" sz="3000" dirty="0">
                <a:cs typeface="Consolas" panose="020B0609020204030204" pitchFamily="49" charset="0"/>
              </a:rPr>
              <a:t>l</a:t>
            </a:r>
            <a:r>
              <a:rPr lang="en-US" sz="3000" dirty="0" smtClean="0">
                <a:cs typeface="Consolas" panose="020B0609020204030204" pitchFamily="49" charset="0"/>
              </a:rPr>
              <a:t>ayout module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Visibility -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visible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Box model –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content-box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border-box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Positioning –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absolute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relative</a:t>
            </a:r>
            <a:r>
              <a:rPr lang="en-US" sz="3000" dirty="0" smtClean="0">
                <a:cs typeface="Consolas" panose="020B0609020204030204" pitchFamily="49" charset="0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fixed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Float -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left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right</a:t>
            </a:r>
            <a:r>
              <a:rPr lang="en-US" sz="3000" dirty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clear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>
                <a:cs typeface="Consolas" panose="020B0609020204030204" pitchFamily="49" charset="0"/>
              </a:rPr>
              <a:t>Z-Index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52" y="3276600"/>
            <a:ext cx="3051484" cy="3051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properties </a:t>
            </a:r>
            <a:r>
              <a:rPr lang="en-US" dirty="0"/>
              <a:t>are numerical:</a:t>
            </a:r>
          </a:p>
          <a:p>
            <a:pPr lvl="1"/>
            <a:r>
              <a:rPr lang="en-US" dirty="0"/>
              <a:t>Pixels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Centimeters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Or </a:t>
            </a:r>
            <a:r>
              <a:rPr lang="en-US" dirty="0" smtClean="0"/>
              <a:t>percentages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/>
              <a:t>A percent of the available </a:t>
            </a:r>
            <a:r>
              <a:rPr lang="en-US" dirty="0" smtClean="0"/>
              <a:t>width (of the parent container)</a:t>
            </a:r>
          </a:p>
          <a:p>
            <a:pPr lvl="2"/>
            <a:r>
              <a:rPr lang="en-US" dirty="0" smtClean="0"/>
              <a:t>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/>
              <a:t> to 100% to scale-down images (for tablets)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Width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311524" y="5181600"/>
            <a:ext cx="55626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img {</a:t>
            </a:r>
          </a:p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    max-width: 100%;</a:t>
            </a:r>
          </a:p>
          <a:p>
            <a:r>
              <a:rPr lang="en-US" sz="2400" noProof="1" smtClean="0">
                <a:solidFill>
                  <a:srgbClr val="FBEEC9"/>
                </a:solidFill>
                <a:effectLst/>
              </a:rPr>
              <a:t>}</a:t>
            </a:r>
            <a:endParaRPr lang="en-US" sz="2400" noProof="1">
              <a:solidFill>
                <a:srgbClr val="FBEE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CSS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Width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90" y="1574042"/>
            <a:ext cx="7749152" cy="2857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– defines </a:t>
            </a:r>
            <a:r>
              <a:rPr lang="en-US" dirty="0" smtClean="0"/>
              <a:t>the </a:t>
            </a:r>
            <a:r>
              <a:rPr lang="en-US" dirty="0"/>
              <a:t>height 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applies only on block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height of inline elements </a:t>
            </a:r>
            <a:r>
              <a:rPr lang="en-US" dirty="0" smtClean="0"/>
              <a:t>is </a:t>
            </a:r>
            <a:r>
              <a:rPr lang="en-US" dirty="0"/>
              <a:t>the height of their content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minimal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overrides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 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maximal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overrides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771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Height</a:t>
            </a:r>
            <a:endParaRPr lang="en-US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90907"/>
              </a:clrFrom>
              <a:clrTo>
                <a:srgbClr val="0909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17" y="794298"/>
            <a:ext cx="4586062" cy="35291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313166"/>
            <a:ext cx="8229600" cy="3867912"/>
          </a:xfrm>
          <a:prstGeom prst="roundRect">
            <a:avLst>
              <a:gd name="adj" fmla="val 18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8125" y="1160600"/>
            <a:ext cx="9072574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Margins </a:t>
            </a:r>
            <a:r>
              <a:rPr lang="en-US" sz="5400" dirty="0"/>
              <a:t>and </a:t>
            </a:r>
            <a:r>
              <a:rPr lang="en-US" sz="5400" dirty="0" smtClean="0"/>
              <a:t>Paddings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48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2319</Words>
  <Application>Microsoft Office PowerPoint</Application>
  <PresentationFormat>Custom</PresentationFormat>
  <Paragraphs>386</Paragraphs>
  <Slides>53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 Unicode MS</vt:lpstr>
      <vt:lpstr>Arial</vt:lpstr>
      <vt:lpstr>Calibri</vt:lpstr>
      <vt:lpstr>Consolas</vt:lpstr>
      <vt:lpstr>Noto Sans</vt:lpstr>
      <vt:lpstr>Wingdings</vt:lpstr>
      <vt:lpstr>Wingdings 2</vt:lpstr>
      <vt:lpstr>SoftUni 16x9</vt:lpstr>
      <vt:lpstr>Image</vt:lpstr>
      <vt:lpstr>CSS Layout</vt:lpstr>
      <vt:lpstr>Table of Contents</vt:lpstr>
      <vt:lpstr>Width and Height</vt:lpstr>
      <vt:lpstr>Width</vt:lpstr>
      <vt:lpstr>Width Values</vt:lpstr>
      <vt:lpstr>Width</vt:lpstr>
      <vt:lpstr>Height</vt:lpstr>
      <vt:lpstr>Height</vt:lpstr>
      <vt:lpstr>Margins and Paddings</vt:lpstr>
      <vt:lpstr>Margin and Padding</vt:lpstr>
      <vt:lpstr>Margin and Padding: Short Rules</vt:lpstr>
      <vt:lpstr>Margin and Padding</vt:lpstr>
      <vt:lpstr>Overflow</vt:lpstr>
      <vt:lpstr>Overflow</vt:lpstr>
      <vt:lpstr>Overflow</vt:lpstr>
      <vt:lpstr>Display</vt:lpstr>
      <vt:lpstr>Display</vt:lpstr>
      <vt:lpstr>Display</vt:lpstr>
      <vt:lpstr>Display</vt:lpstr>
      <vt:lpstr>Flexbox</vt:lpstr>
      <vt:lpstr>Flexbox Basics</vt:lpstr>
      <vt:lpstr>Flexbox Basics (2)</vt:lpstr>
      <vt:lpstr>Flex - container properties</vt:lpstr>
      <vt:lpstr>Flex - container properties (2)</vt:lpstr>
      <vt:lpstr>Flex – item properties</vt:lpstr>
      <vt:lpstr>Flexbox</vt:lpstr>
      <vt:lpstr>Visibility</vt:lpstr>
      <vt:lpstr>Visibility</vt:lpstr>
      <vt:lpstr>Visibility</vt:lpstr>
      <vt:lpstr>The Box Model</vt:lpstr>
      <vt:lpstr>IE Quirks Mode</vt:lpstr>
      <vt:lpstr>The Box Model</vt:lpstr>
      <vt:lpstr>CSS3 Box-Sizing</vt:lpstr>
      <vt:lpstr>CSS3 Box-Sizing (Example)</vt:lpstr>
      <vt:lpstr>PowerPoint Presentation</vt:lpstr>
      <vt:lpstr>Positioning</vt:lpstr>
      <vt:lpstr>Positioning</vt:lpstr>
      <vt:lpstr>Positioning</vt:lpstr>
      <vt:lpstr>Positioning</vt:lpstr>
      <vt:lpstr>PowerPoint Presentation</vt:lpstr>
      <vt:lpstr>Vertical Align</vt:lpstr>
      <vt:lpstr>PowerPoint Presentation</vt:lpstr>
      <vt:lpstr>PowerPoint Presentation</vt:lpstr>
      <vt:lpstr>Float</vt:lpstr>
      <vt:lpstr>How Floated Elements are Positioned ?</vt:lpstr>
      <vt:lpstr>Clear</vt:lpstr>
      <vt:lpstr>Clear</vt:lpstr>
      <vt:lpstr>Floating Elements</vt:lpstr>
      <vt:lpstr>Summary</vt:lpstr>
      <vt:lpstr>CSS Layout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Layout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2014-10-14T13:45:07Z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